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82" r:id="rId4"/>
    <p:sldId id="280" r:id="rId5"/>
    <p:sldId id="283" r:id="rId6"/>
    <p:sldId id="281" r:id="rId7"/>
    <p:sldId id="271" r:id="rId8"/>
    <p:sldId id="272" r:id="rId9"/>
    <p:sldId id="273" r:id="rId10"/>
    <p:sldId id="274" r:id="rId11"/>
    <p:sldId id="275" r:id="rId12"/>
    <p:sldId id="276" r:id="rId13"/>
    <p:sldId id="277" r:id="rId14"/>
    <p:sldId id="284"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105" d="100"/>
          <a:sy n="105" d="100"/>
        </p:scale>
        <p:origin x="834" y="96"/>
      </p:cViewPr>
      <p:guideLst/>
    </p:cSldViewPr>
  </p:slideViewPr>
  <p:outlineViewPr>
    <p:cViewPr>
      <p:scale>
        <a:sx n="33" d="100"/>
        <a:sy n="33" d="100"/>
      </p:scale>
      <p:origin x="0" y="-11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95BAC-6030-4D75-85ED-1047AB95EF67}"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DC446-972E-4FE5-9433-71C5EFCF85E1}" type="slidenum">
              <a:rPr lang="en-US" smtClean="0"/>
              <a:t>‹#›</a:t>
            </a:fld>
            <a:endParaRPr lang="en-US"/>
          </a:p>
        </p:txBody>
      </p:sp>
    </p:spTree>
    <p:extLst>
      <p:ext uri="{BB962C8B-B14F-4D97-AF65-F5344CB8AC3E}">
        <p14:creationId xmlns:p14="http://schemas.microsoft.com/office/powerpoint/2010/main" val="57504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2</a:t>
            </a:fld>
            <a:endParaRPr lang="en-US"/>
          </a:p>
        </p:txBody>
      </p:sp>
    </p:spTree>
    <p:extLst>
      <p:ext uri="{BB962C8B-B14F-4D97-AF65-F5344CB8AC3E}">
        <p14:creationId xmlns:p14="http://schemas.microsoft.com/office/powerpoint/2010/main" val="35955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11</a:t>
            </a:fld>
            <a:endParaRPr lang="en-US"/>
          </a:p>
        </p:txBody>
      </p:sp>
    </p:spTree>
    <p:extLst>
      <p:ext uri="{BB962C8B-B14F-4D97-AF65-F5344CB8AC3E}">
        <p14:creationId xmlns:p14="http://schemas.microsoft.com/office/powerpoint/2010/main" val="120718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12</a:t>
            </a:fld>
            <a:endParaRPr lang="en-US"/>
          </a:p>
        </p:txBody>
      </p:sp>
    </p:spTree>
    <p:extLst>
      <p:ext uri="{BB962C8B-B14F-4D97-AF65-F5344CB8AC3E}">
        <p14:creationId xmlns:p14="http://schemas.microsoft.com/office/powerpoint/2010/main" val="5840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13</a:t>
            </a:fld>
            <a:endParaRPr lang="en-US"/>
          </a:p>
        </p:txBody>
      </p:sp>
    </p:spTree>
    <p:extLst>
      <p:ext uri="{BB962C8B-B14F-4D97-AF65-F5344CB8AC3E}">
        <p14:creationId xmlns:p14="http://schemas.microsoft.com/office/powerpoint/2010/main" val="185832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15</a:t>
            </a:fld>
            <a:endParaRPr lang="en-US"/>
          </a:p>
        </p:txBody>
      </p:sp>
    </p:spTree>
    <p:extLst>
      <p:ext uri="{BB962C8B-B14F-4D97-AF65-F5344CB8AC3E}">
        <p14:creationId xmlns:p14="http://schemas.microsoft.com/office/powerpoint/2010/main" val="96583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16</a:t>
            </a:fld>
            <a:endParaRPr lang="en-US"/>
          </a:p>
        </p:txBody>
      </p:sp>
    </p:spTree>
    <p:extLst>
      <p:ext uri="{BB962C8B-B14F-4D97-AF65-F5344CB8AC3E}">
        <p14:creationId xmlns:p14="http://schemas.microsoft.com/office/powerpoint/2010/main" val="134691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3</a:t>
            </a:fld>
            <a:endParaRPr lang="en-US"/>
          </a:p>
        </p:txBody>
      </p:sp>
    </p:spTree>
    <p:extLst>
      <p:ext uri="{BB962C8B-B14F-4D97-AF65-F5344CB8AC3E}">
        <p14:creationId xmlns:p14="http://schemas.microsoft.com/office/powerpoint/2010/main" val="211821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4</a:t>
            </a:fld>
            <a:endParaRPr lang="en-US"/>
          </a:p>
        </p:txBody>
      </p:sp>
    </p:spTree>
    <p:extLst>
      <p:ext uri="{BB962C8B-B14F-4D97-AF65-F5344CB8AC3E}">
        <p14:creationId xmlns:p14="http://schemas.microsoft.com/office/powerpoint/2010/main" val="284097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5</a:t>
            </a:fld>
            <a:endParaRPr lang="en-US"/>
          </a:p>
        </p:txBody>
      </p:sp>
    </p:spTree>
    <p:extLst>
      <p:ext uri="{BB962C8B-B14F-4D97-AF65-F5344CB8AC3E}">
        <p14:creationId xmlns:p14="http://schemas.microsoft.com/office/powerpoint/2010/main" val="14967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6</a:t>
            </a:fld>
            <a:endParaRPr lang="en-US"/>
          </a:p>
        </p:txBody>
      </p:sp>
    </p:spTree>
    <p:extLst>
      <p:ext uri="{BB962C8B-B14F-4D97-AF65-F5344CB8AC3E}">
        <p14:creationId xmlns:p14="http://schemas.microsoft.com/office/powerpoint/2010/main" val="22766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7</a:t>
            </a:fld>
            <a:endParaRPr lang="en-US"/>
          </a:p>
        </p:txBody>
      </p:sp>
    </p:spTree>
    <p:extLst>
      <p:ext uri="{BB962C8B-B14F-4D97-AF65-F5344CB8AC3E}">
        <p14:creationId xmlns:p14="http://schemas.microsoft.com/office/powerpoint/2010/main" val="145380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8</a:t>
            </a:fld>
            <a:endParaRPr lang="en-US"/>
          </a:p>
        </p:txBody>
      </p:sp>
    </p:spTree>
    <p:extLst>
      <p:ext uri="{BB962C8B-B14F-4D97-AF65-F5344CB8AC3E}">
        <p14:creationId xmlns:p14="http://schemas.microsoft.com/office/powerpoint/2010/main" val="223748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9</a:t>
            </a:fld>
            <a:endParaRPr lang="en-US"/>
          </a:p>
        </p:txBody>
      </p:sp>
    </p:spTree>
    <p:extLst>
      <p:ext uri="{BB962C8B-B14F-4D97-AF65-F5344CB8AC3E}">
        <p14:creationId xmlns:p14="http://schemas.microsoft.com/office/powerpoint/2010/main" val="426733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C446-972E-4FE5-9433-71C5EFCF85E1}" type="slidenum">
              <a:rPr lang="en-US" smtClean="0"/>
              <a:t>10</a:t>
            </a:fld>
            <a:endParaRPr lang="en-US"/>
          </a:p>
        </p:txBody>
      </p:sp>
    </p:spTree>
    <p:extLst>
      <p:ext uri="{BB962C8B-B14F-4D97-AF65-F5344CB8AC3E}">
        <p14:creationId xmlns:p14="http://schemas.microsoft.com/office/powerpoint/2010/main" val="413647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9A46-454E-AD04-AEDF-3DA23BB7D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6D4F33-99F9-8E70-615E-1AF22BD90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45E3D5-80D7-FC2E-98F2-CC985F871FA4}"/>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655196D1-C1F0-DB12-FB73-F46B34917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52652-BD33-E6F9-0CA9-35E539D43A7D}"/>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330036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9A3D-7FCF-71E9-CABF-0564E9F24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1ECF-004B-2255-127D-2541EFF1A2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8FCC1-31B6-AE12-1349-566D64E82899}"/>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1DA0EA39-2B04-914A-71DD-2FBABF982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C1122-4439-3307-7147-C520388CE5C6}"/>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29102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964F4-204F-BB74-CF9D-CAA52BC19A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4B889-8E37-E211-F6AC-E03A7005E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4930C-8264-1E4D-0E30-85A89AE1AA55}"/>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45CA71E0-76F0-A9BD-A0FC-BC5C459DE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F6F1E-3AB7-3743-F9A1-B0BE2C2183BB}"/>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5054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C541-1659-3620-1116-F640CBC1F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2CFAE-CC07-F854-841E-46E7C252F7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F5E6D-6690-E2B4-3A05-55DABEAA8EDE}"/>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BD535AB0-B07F-C807-0533-4635FB42C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685BE-4CDB-648A-DA55-18EB740BF5AB}"/>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374068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234E-9263-A9BB-2B8D-A202B7959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A7B02-37A9-F6E9-3D18-BA2D13DDFC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1F3C9-68C1-CFC1-B0F5-68B954B800A0}"/>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465294A4-7E09-534C-E722-FD4E23C9B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02B5E-F6AB-9502-77D2-F1B84635BC54}"/>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209659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E097-E07E-875E-F020-00EE9979A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B6E2D4-970C-52B6-FC3E-8A2910FFC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6A8C0-9946-93E8-06BD-5CE68E8F25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408FC5-C80B-B420-1E7A-C2F103F22FEF}"/>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6" name="Footer Placeholder 5">
            <a:extLst>
              <a:ext uri="{FF2B5EF4-FFF2-40B4-BE49-F238E27FC236}">
                <a16:creationId xmlns:a16="http://schemas.microsoft.com/office/drawing/2014/main" id="{E673FFD7-DFB1-EE31-D182-BEC28DE4D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E3E2F-264F-3B18-0A00-B9233E22E784}"/>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5847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0DE-AD70-1B10-1590-52E741F73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36C0A-9698-A948-32E5-CF604A48F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8E62D-C60E-6BAF-811C-CF89432E1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FCC7C-C6DB-19A0-5F6F-E4B731E28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CCF12-92F6-E437-32DF-BCF418868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54800F-5C90-63FA-1ADF-C953F1ACF320}"/>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8" name="Footer Placeholder 7">
            <a:extLst>
              <a:ext uri="{FF2B5EF4-FFF2-40B4-BE49-F238E27FC236}">
                <a16:creationId xmlns:a16="http://schemas.microsoft.com/office/drawing/2014/main" id="{B0F2744B-3D58-14C4-5FFE-23739A838A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C93CE-CA27-480D-4F98-B30CEFA65373}"/>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47933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E10B-EBC4-5903-7E39-9FFDCC399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44B01-B5BF-9006-3A59-273FCA18F9EE}"/>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4" name="Footer Placeholder 3">
            <a:extLst>
              <a:ext uri="{FF2B5EF4-FFF2-40B4-BE49-F238E27FC236}">
                <a16:creationId xmlns:a16="http://schemas.microsoft.com/office/drawing/2014/main" id="{37C3A128-2B75-47E6-9599-A788FB85B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C919A5-9300-5320-F428-4B1A19487EA9}"/>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252841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59A51-89EC-7873-A556-050DC3DE433B}"/>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3" name="Footer Placeholder 2">
            <a:extLst>
              <a:ext uri="{FF2B5EF4-FFF2-40B4-BE49-F238E27FC236}">
                <a16:creationId xmlns:a16="http://schemas.microsoft.com/office/drawing/2014/main" id="{A74AF44B-37AF-A8E5-5542-8A4A86BAB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B07FFF-C837-C21E-954C-7E9A2D2B4BFB}"/>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485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37BD-DD6A-DA8A-55C2-1ED949D9F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FC4103-C210-EDC2-142E-2C7A9CE67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BCECF-0DE3-0A2F-AA15-9AF164FB5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20169-99D6-4984-EA41-DC9C4841882A}"/>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6" name="Footer Placeholder 5">
            <a:extLst>
              <a:ext uri="{FF2B5EF4-FFF2-40B4-BE49-F238E27FC236}">
                <a16:creationId xmlns:a16="http://schemas.microsoft.com/office/drawing/2014/main" id="{5FFC77C8-C5E2-CD0A-073E-3E0B24388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D6F46-E521-2DC0-7859-517D343F359E}"/>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421473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B6AE-137F-C4BA-475E-C44AF33A0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1BEFE-0795-801B-418C-6F1421BB1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E9D20-5AC5-97EC-30D3-BD94E48C6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10D93-3A24-C93C-1F73-672D00A4555D}"/>
              </a:ext>
            </a:extLst>
          </p:cNvPr>
          <p:cNvSpPr>
            <a:spLocks noGrp="1"/>
          </p:cNvSpPr>
          <p:nvPr>
            <p:ph type="dt" sz="half" idx="10"/>
          </p:nvPr>
        </p:nvSpPr>
        <p:spPr/>
        <p:txBody>
          <a:bodyPr/>
          <a:lstStyle/>
          <a:p>
            <a:fld id="{7BB4DCD5-50CF-4D54-9290-0B737BB419B8}" type="datetimeFigureOut">
              <a:rPr lang="en-US" smtClean="0"/>
              <a:t>4/30/2024</a:t>
            </a:fld>
            <a:endParaRPr lang="en-US"/>
          </a:p>
        </p:txBody>
      </p:sp>
      <p:sp>
        <p:nvSpPr>
          <p:cNvPr id="6" name="Footer Placeholder 5">
            <a:extLst>
              <a:ext uri="{FF2B5EF4-FFF2-40B4-BE49-F238E27FC236}">
                <a16:creationId xmlns:a16="http://schemas.microsoft.com/office/drawing/2014/main" id="{BDEDB236-C7F5-8598-2D8E-4D1AD451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E0E4E-1BA9-F83C-6EB1-14F8E7FFE319}"/>
              </a:ext>
            </a:extLst>
          </p:cNvPr>
          <p:cNvSpPr>
            <a:spLocks noGrp="1"/>
          </p:cNvSpPr>
          <p:nvPr>
            <p:ph type="sldNum" sz="quarter" idx="12"/>
          </p:nvPr>
        </p:nvSpPr>
        <p:spPr/>
        <p:txBody>
          <a:bodyPr/>
          <a:lstStyle/>
          <a:p>
            <a:fld id="{B35D6E60-423A-4624-B3C8-6533179F0ACF}" type="slidenum">
              <a:rPr lang="en-US" smtClean="0"/>
              <a:t>‹#›</a:t>
            </a:fld>
            <a:endParaRPr lang="en-US"/>
          </a:p>
        </p:txBody>
      </p:sp>
    </p:spTree>
    <p:extLst>
      <p:ext uri="{BB962C8B-B14F-4D97-AF65-F5344CB8AC3E}">
        <p14:creationId xmlns:p14="http://schemas.microsoft.com/office/powerpoint/2010/main" val="343331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64D08-55E5-077A-CFAC-490E95CE1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F8206-5A2C-771D-27C5-9CB229CC9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D3AC1-78DB-F141-EBF2-9D259A82B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B4DCD5-50CF-4D54-9290-0B737BB419B8}" type="datetimeFigureOut">
              <a:rPr lang="en-US" smtClean="0"/>
              <a:t>4/30/2024</a:t>
            </a:fld>
            <a:endParaRPr lang="en-US"/>
          </a:p>
        </p:txBody>
      </p:sp>
      <p:sp>
        <p:nvSpPr>
          <p:cNvPr id="5" name="Footer Placeholder 4">
            <a:extLst>
              <a:ext uri="{FF2B5EF4-FFF2-40B4-BE49-F238E27FC236}">
                <a16:creationId xmlns:a16="http://schemas.microsoft.com/office/drawing/2014/main" id="{615B155C-92FC-239D-2041-2A232B586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AA77A9-5AF4-9E57-DAF4-253F25C12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5D6E60-423A-4624-B3C8-6533179F0ACF}" type="slidenum">
              <a:rPr lang="en-US" smtClean="0"/>
              <a:t>‹#›</a:t>
            </a:fld>
            <a:endParaRPr lang="en-US"/>
          </a:p>
        </p:txBody>
      </p:sp>
    </p:spTree>
    <p:extLst>
      <p:ext uri="{BB962C8B-B14F-4D97-AF65-F5344CB8AC3E}">
        <p14:creationId xmlns:p14="http://schemas.microsoft.com/office/powerpoint/2010/main" val="96320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177A-34E0-EC0A-1EE7-02A57D011F62}"/>
              </a:ext>
            </a:extLst>
          </p:cNvPr>
          <p:cNvSpPr>
            <a:spLocks noGrp="1"/>
          </p:cNvSpPr>
          <p:nvPr>
            <p:ph type="ctrTitle"/>
          </p:nvPr>
        </p:nvSpPr>
        <p:spPr>
          <a:xfrm>
            <a:off x="557134" y="539646"/>
            <a:ext cx="9144000" cy="2387600"/>
          </a:xfrm>
        </p:spPr>
        <p:txBody>
          <a:bodyPr>
            <a:noAutofit/>
          </a:bodyPr>
          <a:lstStyle/>
          <a:p>
            <a:pPr algn="l"/>
            <a:r>
              <a:rPr lang="en-US" dirty="0" err="1">
                <a:solidFill>
                  <a:schemeClr val="bg1"/>
                </a:solidFill>
                <a:latin typeface="Gilroy Bold" panose="00000800000000000000" pitchFamily="50" charset="0"/>
              </a:rPr>
              <a:t>PupPlanner</a:t>
            </a:r>
            <a:br>
              <a:rPr lang="en-US" dirty="0">
                <a:solidFill>
                  <a:schemeClr val="bg1"/>
                </a:solidFill>
                <a:latin typeface="Gilroy SemiBold" panose="00000700000000000000" pitchFamily="50" charset="0"/>
              </a:rPr>
            </a:br>
            <a:r>
              <a:rPr lang="en-US" sz="4400" dirty="0">
                <a:solidFill>
                  <a:schemeClr val="bg1"/>
                </a:solidFill>
                <a:latin typeface="Gilroy SemiBold" panose="00000700000000000000" pitchFamily="50" charset="0"/>
              </a:rPr>
              <a:t>User Instructions</a:t>
            </a:r>
            <a:endParaRPr lang="en-US" sz="3600" dirty="0">
              <a:solidFill>
                <a:schemeClr val="bg1"/>
              </a:solidFill>
              <a:latin typeface="Gilroy" panose="00000500000000000000" pitchFamily="50" charset="0"/>
            </a:endParaRPr>
          </a:p>
        </p:txBody>
      </p:sp>
      <p:pic>
        <p:nvPicPr>
          <p:cNvPr id="11" name="Graphic 10">
            <a:extLst>
              <a:ext uri="{FF2B5EF4-FFF2-40B4-BE49-F238E27FC236}">
                <a16:creationId xmlns:a16="http://schemas.microsoft.com/office/drawing/2014/main" id="{3A1D6E40-9B32-631C-B1AA-37F6B2630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5924" y="4032354"/>
            <a:ext cx="1914525" cy="2286000"/>
          </a:xfrm>
          <a:prstGeom prst="rect">
            <a:avLst/>
          </a:prstGeom>
        </p:spPr>
      </p:pic>
      <p:pic>
        <p:nvPicPr>
          <p:cNvPr id="13" name="Graphic 12">
            <a:extLst>
              <a:ext uri="{FF2B5EF4-FFF2-40B4-BE49-F238E27FC236}">
                <a16:creationId xmlns:a16="http://schemas.microsoft.com/office/drawing/2014/main" id="{A846DAD7-E111-24E3-D981-B48DBC5AB3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134" y="5670654"/>
            <a:ext cx="2352675" cy="647700"/>
          </a:xfrm>
          <a:prstGeom prst="rect">
            <a:avLst/>
          </a:prstGeom>
        </p:spPr>
      </p:pic>
    </p:spTree>
    <p:extLst>
      <p:ext uri="{BB962C8B-B14F-4D97-AF65-F5344CB8AC3E}">
        <p14:creationId xmlns:p14="http://schemas.microsoft.com/office/powerpoint/2010/main" val="325014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fontScale="90000"/>
          </a:bodyPr>
          <a:lstStyle/>
          <a:p>
            <a:r>
              <a:rPr lang="en-US" sz="3600" dirty="0">
                <a:solidFill>
                  <a:schemeClr val="bg1"/>
                </a:solidFill>
                <a:latin typeface="Gilroy" panose="00000500000000000000" pitchFamily="50" charset="0"/>
              </a:rPr>
              <a:t>Pet Profiles:</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Test History</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This page offers 4 specific features </a:t>
            </a:r>
          </a:p>
          <a:p>
            <a:r>
              <a:rPr lang="en-US" sz="2000" dirty="0">
                <a:solidFill>
                  <a:schemeClr val="bg1"/>
                </a:solidFill>
                <a:latin typeface="Gilroy" panose="00000500000000000000" pitchFamily="50" charset="0"/>
              </a:rPr>
              <a:t>Add test: choose from the test drop down (</a:t>
            </a:r>
            <a:r>
              <a:rPr lang="en-US" sz="2000" dirty="0" err="1">
                <a:solidFill>
                  <a:schemeClr val="bg1"/>
                </a:solidFill>
                <a:latin typeface="Gilroy" panose="00000500000000000000" pitchFamily="50" charset="0"/>
              </a:rPr>
              <a:t>cProg</a:t>
            </a:r>
            <a:r>
              <a:rPr lang="en-US" sz="2000" dirty="0">
                <a:solidFill>
                  <a:schemeClr val="bg1"/>
                </a:solidFill>
                <a:latin typeface="Gilroy" panose="00000500000000000000" pitchFamily="50" charset="0"/>
              </a:rPr>
              <a:t> or LH) and select the test or click ‘other’ to enter a different test. </a:t>
            </a:r>
          </a:p>
          <a:p>
            <a:pPr lvl="1"/>
            <a:r>
              <a:rPr lang="en-US" sz="1600" dirty="0">
                <a:solidFill>
                  <a:schemeClr val="bg1"/>
                </a:solidFill>
                <a:latin typeface="Gilroy" panose="00000500000000000000" pitchFamily="50" charset="0"/>
              </a:rPr>
              <a:t>Every test entered into ‘other’ will be saved into the drop down for future use. New tests cannot be deleted</a:t>
            </a:r>
          </a:p>
          <a:p>
            <a:r>
              <a:rPr lang="en-US" sz="2000" dirty="0">
                <a:solidFill>
                  <a:schemeClr val="bg1"/>
                </a:solidFill>
                <a:latin typeface="Gilroy" panose="00000500000000000000" pitchFamily="50" charset="0"/>
              </a:rPr>
              <a:t>Filter Test by Date</a:t>
            </a:r>
          </a:p>
          <a:p>
            <a:r>
              <a:rPr lang="en-US" sz="2000" dirty="0">
                <a:solidFill>
                  <a:schemeClr val="bg1"/>
                </a:solidFill>
                <a:latin typeface="Gilroy" panose="00000500000000000000" pitchFamily="50" charset="0"/>
              </a:rPr>
              <a:t>Email the test report to the email registered in the app</a:t>
            </a:r>
          </a:p>
          <a:p>
            <a:r>
              <a:rPr lang="en-US" sz="2000" dirty="0">
                <a:solidFill>
                  <a:schemeClr val="bg1"/>
                </a:solidFill>
                <a:latin typeface="Gilroy" panose="00000500000000000000" pitchFamily="50" charset="0"/>
              </a:rPr>
              <a:t>Select specific test to plot on a graph</a:t>
            </a:r>
          </a:p>
          <a:p>
            <a:endParaRPr lang="en-US" sz="2000" dirty="0">
              <a:solidFill>
                <a:schemeClr val="bg1"/>
              </a:solidFill>
              <a:latin typeface="Gilroy" panose="00000500000000000000" pitchFamily="50" charset="0"/>
            </a:endParaRPr>
          </a:p>
        </p:txBody>
      </p:sp>
      <p:pic>
        <p:nvPicPr>
          <p:cNvPr id="5" name="Picture 4" descr="A screenshot of a test&#10;&#10;Description automatically generated">
            <a:extLst>
              <a:ext uri="{FF2B5EF4-FFF2-40B4-BE49-F238E27FC236}">
                <a16:creationId xmlns:a16="http://schemas.microsoft.com/office/drawing/2014/main" id="{46CEC66A-4AE6-0714-CF20-9E9E029F6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857625" cy="6858000"/>
          </a:xfrm>
          <a:prstGeom prst="rect">
            <a:avLst/>
          </a:prstGeom>
        </p:spPr>
      </p:pic>
    </p:spTree>
    <p:extLst>
      <p:ext uri="{BB962C8B-B14F-4D97-AF65-F5344CB8AC3E}">
        <p14:creationId xmlns:p14="http://schemas.microsoft.com/office/powerpoint/2010/main" val="103983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pic>
        <p:nvPicPr>
          <p:cNvPr id="5" name="Picture 4" descr="A white dots on a purple background&#10;&#10;Description automatically generated">
            <a:extLst>
              <a:ext uri="{FF2B5EF4-FFF2-40B4-BE49-F238E27FC236}">
                <a16:creationId xmlns:a16="http://schemas.microsoft.com/office/drawing/2014/main" id="{16278039-F7FF-62D6-8445-B2E8AB171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43514" y="1658991"/>
            <a:ext cx="742843" cy="742843"/>
          </a:xfrm>
          <a:prstGeom prst="rect">
            <a:avLst/>
          </a:prstGeom>
        </p:spPr>
      </p:pic>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fontScale="90000"/>
          </a:bodyPr>
          <a:lstStyle/>
          <a:p>
            <a:r>
              <a:rPr lang="en-US" sz="3600" dirty="0">
                <a:solidFill>
                  <a:schemeClr val="bg1"/>
                </a:solidFill>
                <a:latin typeface="Gilroy" panose="00000500000000000000" pitchFamily="50" charset="0"/>
              </a:rPr>
              <a:t>Pet Profiles:</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Reproduction History</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201739"/>
            <a:ext cx="4126992" cy="2789237"/>
          </a:xfrm>
        </p:spPr>
        <p:txBody>
          <a:bodyPr>
            <a:noAutofit/>
          </a:bodyPr>
          <a:lstStyle/>
          <a:p>
            <a:pPr marL="0" indent="0">
              <a:buNone/>
            </a:pPr>
            <a:r>
              <a:rPr lang="en-US" sz="2000" dirty="0">
                <a:solidFill>
                  <a:schemeClr val="bg1"/>
                </a:solidFill>
                <a:latin typeface="Gilroy" panose="00000500000000000000" pitchFamily="50" charset="0"/>
              </a:rPr>
              <a:t>The reproduction history includes 2 features: </a:t>
            </a:r>
          </a:p>
          <a:p>
            <a:r>
              <a:rPr lang="en-US" sz="2000" dirty="0">
                <a:solidFill>
                  <a:schemeClr val="bg1"/>
                </a:solidFill>
                <a:latin typeface="Gilroy" panose="00000500000000000000" pitchFamily="50" charset="0"/>
              </a:rPr>
              <a:t>Edit history by clicking the   symbol in the upper right corner of each module</a:t>
            </a:r>
          </a:p>
          <a:p>
            <a:r>
              <a:rPr lang="en-US" sz="2000" dirty="0">
                <a:solidFill>
                  <a:schemeClr val="bg1"/>
                </a:solidFill>
                <a:latin typeface="Gilroy" panose="00000500000000000000" pitchFamily="50" charset="0"/>
              </a:rPr>
              <a:t>Add new history </a:t>
            </a:r>
          </a:p>
          <a:p>
            <a:pPr lvl="1"/>
            <a:endParaRPr lang="en-US" sz="1600" dirty="0">
              <a:solidFill>
                <a:schemeClr val="bg1"/>
              </a:solidFill>
              <a:latin typeface="Gilroy" panose="00000500000000000000" pitchFamily="50" charset="0"/>
            </a:endParaRPr>
          </a:p>
          <a:p>
            <a:pPr lvl="1"/>
            <a:endParaRPr lang="en-US" sz="1600" dirty="0">
              <a:solidFill>
                <a:schemeClr val="bg1"/>
              </a:solidFill>
              <a:latin typeface="Gilroy" panose="00000500000000000000" pitchFamily="50" charset="0"/>
            </a:endParaRPr>
          </a:p>
          <a:p>
            <a:endParaRPr lang="en-US" sz="2000" dirty="0">
              <a:solidFill>
                <a:schemeClr val="bg1"/>
              </a:solidFill>
              <a:latin typeface="Gilroy" panose="00000500000000000000" pitchFamily="50" charset="0"/>
            </a:endParaRPr>
          </a:p>
        </p:txBody>
      </p:sp>
      <p:pic>
        <p:nvPicPr>
          <p:cNvPr id="6" name="Picture 5" descr="A screenshot of a phone&#10;&#10;Description automatically generated">
            <a:extLst>
              <a:ext uri="{FF2B5EF4-FFF2-40B4-BE49-F238E27FC236}">
                <a16:creationId xmlns:a16="http://schemas.microsoft.com/office/drawing/2014/main" id="{A24EB5C2-4238-6D0F-49A8-3CE120A8C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3857625" cy="6858000"/>
          </a:xfrm>
          <a:prstGeom prst="rect">
            <a:avLst/>
          </a:prstGeom>
        </p:spPr>
      </p:pic>
    </p:spTree>
    <p:extLst>
      <p:ext uri="{BB962C8B-B14F-4D97-AF65-F5344CB8AC3E}">
        <p14:creationId xmlns:p14="http://schemas.microsoft.com/office/powerpoint/2010/main" val="4850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Product Page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902208" y="1221052"/>
            <a:ext cx="4126992" cy="2789237"/>
          </a:xfrm>
        </p:spPr>
        <p:txBody>
          <a:bodyPr>
            <a:noAutofit/>
          </a:bodyPr>
          <a:lstStyle/>
          <a:p>
            <a:pPr marL="0" indent="0">
              <a:buNone/>
            </a:pPr>
            <a:r>
              <a:rPr lang="en-US" sz="2000" dirty="0">
                <a:solidFill>
                  <a:schemeClr val="bg1"/>
                </a:solidFill>
                <a:latin typeface="Gilroy" panose="00000500000000000000" pitchFamily="50" charset="0"/>
              </a:rPr>
              <a:t>If you click on the shopping cart logo in the menu row, you will find our product offerings for our analyzers</a:t>
            </a:r>
          </a:p>
          <a:p>
            <a:pPr marL="0" indent="0">
              <a:buNone/>
            </a:pPr>
            <a:endParaRPr lang="en-US" sz="2000" dirty="0">
              <a:solidFill>
                <a:schemeClr val="bg1"/>
              </a:solidFill>
              <a:latin typeface="Gilroy" panose="00000500000000000000" pitchFamily="50" charset="0"/>
            </a:endParaRPr>
          </a:p>
          <a:p>
            <a:pPr marL="0" indent="0">
              <a:buNone/>
            </a:pPr>
            <a:r>
              <a:rPr lang="en-US" sz="2000" dirty="0">
                <a:solidFill>
                  <a:schemeClr val="bg1"/>
                </a:solidFill>
                <a:latin typeface="Gilroy" panose="00000500000000000000" pitchFamily="50" charset="0"/>
              </a:rPr>
              <a:t>Currently, the app does not support in-app purchases. Should you wish to explore purchasing options or need further assistance with products, please reach out to us directly through the contact options provided in the app.</a:t>
            </a:r>
          </a:p>
          <a:p>
            <a:pPr lvl="1"/>
            <a:endParaRPr lang="en-US" sz="1600" dirty="0">
              <a:solidFill>
                <a:schemeClr val="bg1"/>
              </a:solidFill>
              <a:latin typeface="Gilroy" panose="00000500000000000000" pitchFamily="50" charset="0"/>
            </a:endParaRPr>
          </a:p>
          <a:p>
            <a:endParaRPr lang="en-US" sz="2000" dirty="0">
              <a:solidFill>
                <a:schemeClr val="bg1"/>
              </a:solidFill>
              <a:latin typeface="Gilroy" panose="00000500000000000000" pitchFamily="50" charset="0"/>
            </a:endParaRPr>
          </a:p>
        </p:txBody>
      </p:sp>
      <p:pic>
        <p:nvPicPr>
          <p:cNvPr id="5" name="Picture 4" descr="Screenshot of a screenshot of a device&#10;&#10;Description automatically generated">
            <a:extLst>
              <a:ext uri="{FF2B5EF4-FFF2-40B4-BE49-F238E27FC236}">
                <a16:creationId xmlns:a16="http://schemas.microsoft.com/office/drawing/2014/main" id="{DC96C84A-3E70-01B8-2785-882FE90DD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325" y="0"/>
            <a:ext cx="3857625" cy="6858000"/>
          </a:xfrm>
          <a:prstGeom prst="rect">
            <a:avLst/>
          </a:prstGeom>
        </p:spPr>
      </p:pic>
    </p:spTree>
    <p:extLst>
      <p:ext uri="{BB962C8B-B14F-4D97-AF65-F5344CB8AC3E}">
        <p14:creationId xmlns:p14="http://schemas.microsoft.com/office/powerpoint/2010/main" val="65457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Help &amp; Support Page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265747"/>
            <a:ext cx="4126992" cy="3779589"/>
          </a:xfrm>
        </p:spPr>
        <p:txBody>
          <a:bodyPr>
            <a:noAutofit/>
          </a:bodyPr>
          <a:lstStyle/>
          <a:p>
            <a:pPr marL="0" indent="0">
              <a:buNone/>
            </a:pPr>
            <a:r>
              <a:rPr lang="en-US" sz="2000" dirty="0">
                <a:solidFill>
                  <a:schemeClr val="bg1"/>
                </a:solidFill>
                <a:latin typeface="Gilroy" panose="00000500000000000000" pitchFamily="50" charset="0"/>
              </a:rPr>
              <a:t>If you need to connect with us or have any questions, click on the headset icon. </a:t>
            </a:r>
          </a:p>
          <a:p>
            <a:pPr marL="0" indent="0">
              <a:buNone/>
            </a:pPr>
            <a:endParaRPr lang="en-US" sz="2000" dirty="0">
              <a:solidFill>
                <a:schemeClr val="bg1"/>
              </a:solidFill>
              <a:latin typeface="Gilroy" panose="00000500000000000000" pitchFamily="50" charset="0"/>
            </a:endParaRPr>
          </a:p>
          <a:p>
            <a:pPr marL="0" indent="0">
              <a:buNone/>
            </a:pPr>
            <a:r>
              <a:rPr lang="en-US" sz="2000" dirty="0">
                <a:solidFill>
                  <a:schemeClr val="bg1"/>
                </a:solidFill>
                <a:latin typeface="Gilroy" panose="00000500000000000000" pitchFamily="50" charset="0"/>
              </a:rPr>
              <a:t>Features available: </a:t>
            </a:r>
          </a:p>
          <a:p>
            <a:pPr marL="0" indent="0">
              <a:buNone/>
            </a:pPr>
            <a:r>
              <a:rPr lang="en-US" sz="2000" dirty="0">
                <a:solidFill>
                  <a:schemeClr val="bg1"/>
                </a:solidFill>
                <a:latin typeface="Gilroy" panose="00000500000000000000" pitchFamily="50" charset="0"/>
              </a:rPr>
              <a:t>Connect with us</a:t>
            </a:r>
          </a:p>
          <a:p>
            <a:pPr lvl="1"/>
            <a:r>
              <a:rPr lang="en-US" sz="1600" dirty="0">
                <a:solidFill>
                  <a:schemeClr val="bg1"/>
                </a:solidFill>
                <a:latin typeface="Gilroy" panose="00000500000000000000" pitchFamily="50" charset="0"/>
              </a:rPr>
              <a:t>My Request – submit a request on Zendesk, our team will reach out to you as soon as possible</a:t>
            </a:r>
          </a:p>
          <a:p>
            <a:pPr lvl="1"/>
            <a:r>
              <a:rPr lang="en-US" sz="1600" dirty="0">
                <a:solidFill>
                  <a:schemeClr val="bg1"/>
                </a:solidFill>
                <a:latin typeface="Gilroy" panose="00000500000000000000" pitchFamily="50" charset="0"/>
              </a:rPr>
              <a:t>Call or Email Tech Support</a:t>
            </a:r>
          </a:p>
          <a:p>
            <a:pPr lvl="1"/>
            <a:r>
              <a:rPr lang="en-US" sz="1600" dirty="0">
                <a:solidFill>
                  <a:schemeClr val="bg1"/>
                </a:solidFill>
                <a:latin typeface="Gilroy" panose="00000500000000000000" pitchFamily="50" charset="0"/>
              </a:rPr>
              <a:t>Call or Email Customer Support </a:t>
            </a:r>
          </a:p>
          <a:p>
            <a:pPr lvl="1"/>
            <a:r>
              <a:rPr lang="en-US" sz="1600" dirty="0">
                <a:solidFill>
                  <a:schemeClr val="bg1"/>
                </a:solidFill>
                <a:latin typeface="Gilroy" panose="00000500000000000000" pitchFamily="50" charset="0"/>
              </a:rPr>
              <a:t>Online chat</a:t>
            </a:r>
          </a:p>
          <a:p>
            <a:endParaRPr lang="en-US" sz="2000" dirty="0">
              <a:solidFill>
                <a:schemeClr val="bg1"/>
              </a:solidFill>
              <a:latin typeface="Gilroy" panose="00000500000000000000" pitchFamily="50" charset="0"/>
            </a:endParaRPr>
          </a:p>
        </p:txBody>
      </p:sp>
      <p:pic>
        <p:nvPicPr>
          <p:cNvPr id="6" name="Picture 5" descr="A screenshot of a phone&#10;&#10;Description automatically generated">
            <a:extLst>
              <a:ext uri="{FF2B5EF4-FFF2-40B4-BE49-F238E27FC236}">
                <a16:creationId xmlns:a16="http://schemas.microsoft.com/office/drawing/2014/main" id="{DDABE8A7-AFAD-2A82-3333-B132119CE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172" y="-1"/>
            <a:ext cx="3129806" cy="6711695"/>
          </a:xfrm>
          <a:prstGeom prst="rect">
            <a:avLst/>
          </a:prstGeom>
        </p:spPr>
      </p:pic>
    </p:spTree>
    <p:extLst>
      <p:ext uri="{BB962C8B-B14F-4D97-AF65-F5344CB8AC3E}">
        <p14:creationId xmlns:p14="http://schemas.microsoft.com/office/powerpoint/2010/main" val="166450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A305-D264-5143-6F8F-90BFD963B276}"/>
              </a:ext>
            </a:extLst>
          </p:cNvPr>
          <p:cNvSpPr>
            <a:spLocks noGrp="1"/>
          </p:cNvSpPr>
          <p:nvPr>
            <p:ph type="title"/>
          </p:nvPr>
        </p:nvSpPr>
        <p:spPr/>
        <p:txBody>
          <a:bodyPr/>
          <a:lstStyle/>
          <a:p>
            <a:r>
              <a:rPr lang="en-US" dirty="0">
                <a:solidFill>
                  <a:schemeClr val="bg1"/>
                </a:solidFill>
              </a:rPr>
              <a:t>Help &amp; support page</a:t>
            </a:r>
          </a:p>
        </p:txBody>
      </p:sp>
      <p:pic>
        <p:nvPicPr>
          <p:cNvPr id="5" name="Content Placeholder 4" descr="A screenshot of a phone&#10;&#10;Description automatically generated">
            <a:extLst>
              <a:ext uri="{FF2B5EF4-FFF2-40B4-BE49-F238E27FC236}">
                <a16:creationId xmlns:a16="http://schemas.microsoft.com/office/drawing/2014/main" id="{61692668-72E1-4FF6-B6E0-4B5CCE83AF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9847" y="1690688"/>
            <a:ext cx="2139545" cy="4588136"/>
          </a:xfrm>
        </p:spPr>
      </p:pic>
      <p:pic>
        <p:nvPicPr>
          <p:cNvPr id="7" name="Picture 6" descr="A grey rectangular object&#10;&#10;Description automatically generated">
            <a:extLst>
              <a:ext uri="{FF2B5EF4-FFF2-40B4-BE49-F238E27FC236}">
                <a16:creationId xmlns:a16="http://schemas.microsoft.com/office/drawing/2014/main" id="{5851B49A-BF73-B0D6-E4FF-C79E51EE1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03" y="1690688"/>
            <a:ext cx="2139545" cy="4588136"/>
          </a:xfrm>
          <a:prstGeom prst="rect">
            <a:avLst/>
          </a:prstGeom>
        </p:spPr>
      </p:pic>
      <p:sp>
        <p:nvSpPr>
          <p:cNvPr id="9" name="TextBox 8">
            <a:extLst>
              <a:ext uri="{FF2B5EF4-FFF2-40B4-BE49-F238E27FC236}">
                <a16:creationId xmlns:a16="http://schemas.microsoft.com/office/drawing/2014/main" id="{454BAD82-9260-632A-4AFE-72951A50CE79}"/>
              </a:ext>
            </a:extLst>
          </p:cNvPr>
          <p:cNvSpPr txBox="1"/>
          <p:nvPr/>
        </p:nvSpPr>
        <p:spPr>
          <a:xfrm>
            <a:off x="99508" y="1989728"/>
            <a:ext cx="6094206" cy="646331"/>
          </a:xfrm>
          <a:prstGeom prst="rect">
            <a:avLst/>
          </a:prstGeom>
          <a:noFill/>
        </p:spPr>
        <p:txBody>
          <a:bodyPr wrap="square">
            <a:spAutoFit/>
          </a:bodyPr>
          <a:lstStyle/>
          <a:p>
            <a:pPr lvl="1"/>
            <a:r>
              <a:rPr lang="en-US" sz="1800" dirty="0">
                <a:solidFill>
                  <a:schemeClr val="bg1"/>
                </a:solidFill>
                <a:latin typeface="Gilroy" panose="00000500000000000000" pitchFamily="50" charset="0"/>
              </a:rPr>
              <a:t>Online chat:  we maybe offline, but will get back </a:t>
            </a:r>
          </a:p>
          <a:p>
            <a:pPr lvl="1"/>
            <a:r>
              <a:rPr lang="en-US" sz="1800" dirty="0">
                <a:solidFill>
                  <a:schemeClr val="bg1"/>
                </a:solidFill>
                <a:latin typeface="Gilroy" panose="00000500000000000000" pitchFamily="50" charset="0"/>
              </a:rPr>
              <a:t>to you as soon as possible</a:t>
            </a:r>
          </a:p>
        </p:txBody>
      </p:sp>
    </p:spTree>
    <p:extLst>
      <p:ext uri="{BB962C8B-B14F-4D97-AF65-F5344CB8AC3E}">
        <p14:creationId xmlns:p14="http://schemas.microsoft.com/office/powerpoint/2010/main" val="252461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FAQs</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265747"/>
            <a:ext cx="4126992" cy="2789237"/>
          </a:xfrm>
        </p:spPr>
        <p:txBody>
          <a:bodyPr>
            <a:noAutofit/>
          </a:bodyPr>
          <a:lstStyle/>
          <a:p>
            <a:pPr marL="0" indent="0">
              <a:buNone/>
            </a:pPr>
            <a:r>
              <a:rPr lang="en-US" sz="2000" dirty="0">
                <a:solidFill>
                  <a:schemeClr val="bg1"/>
                </a:solidFill>
                <a:latin typeface="Gilroy" panose="00000500000000000000" pitchFamily="50" charset="0"/>
              </a:rPr>
              <a:t>This section is designed to provide quick answers to frequently asked questions about the app's features, troubleshooting steps, and general usage tips. </a:t>
            </a:r>
          </a:p>
          <a:p>
            <a:pPr marL="0" indent="0">
              <a:buNone/>
            </a:pPr>
            <a:endParaRPr lang="en-US" sz="2000" dirty="0">
              <a:solidFill>
                <a:schemeClr val="bg1"/>
              </a:solidFill>
              <a:latin typeface="Gilroy" panose="00000500000000000000" pitchFamily="50" charset="0"/>
            </a:endParaRPr>
          </a:p>
          <a:p>
            <a:pPr marL="0" indent="0">
              <a:buNone/>
            </a:pPr>
            <a:r>
              <a:rPr lang="en-US" sz="2000" dirty="0">
                <a:solidFill>
                  <a:schemeClr val="bg1"/>
                </a:solidFill>
                <a:latin typeface="Gilroy" panose="00000500000000000000" pitchFamily="50" charset="0"/>
              </a:rPr>
              <a:t>It's a great first stop for resolving common issues and learning more about how to make the most of the app's functionalities.</a:t>
            </a:r>
          </a:p>
        </p:txBody>
      </p:sp>
      <p:pic>
        <p:nvPicPr>
          <p:cNvPr id="5" name="Picture 4" descr="A screenshot of a phone&#10;&#10;Description automatically generated">
            <a:extLst>
              <a:ext uri="{FF2B5EF4-FFF2-40B4-BE49-F238E27FC236}">
                <a16:creationId xmlns:a16="http://schemas.microsoft.com/office/drawing/2014/main" id="{E82240F5-9087-1220-27E3-97ABFED63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857625" cy="6858000"/>
          </a:xfrm>
          <a:prstGeom prst="rect">
            <a:avLst/>
          </a:prstGeom>
        </p:spPr>
      </p:pic>
    </p:spTree>
    <p:extLst>
      <p:ext uri="{BB962C8B-B14F-4D97-AF65-F5344CB8AC3E}">
        <p14:creationId xmlns:p14="http://schemas.microsoft.com/office/powerpoint/2010/main" val="167813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50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User Profile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119443"/>
            <a:ext cx="4876800" cy="2789237"/>
          </a:xfrm>
        </p:spPr>
        <p:txBody>
          <a:bodyPr>
            <a:noAutofit/>
          </a:bodyPr>
          <a:lstStyle/>
          <a:p>
            <a:pPr marL="0" indent="0">
              <a:buNone/>
            </a:pPr>
            <a:r>
              <a:rPr lang="en-US" sz="2000" dirty="0">
                <a:solidFill>
                  <a:schemeClr val="bg1"/>
                </a:solidFill>
                <a:latin typeface="Gilroy" panose="00000500000000000000" pitchFamily="50" charset="0"/>
              </a:rPr>
              <a:t>Features</a:t>
            </a:r>
          </a:p>
          <a:p>
            <a:r>
              <a:rPr lang="en-US" sz="1800" dirty="0">
                <a:solidFill>
                  <a:schemeClr val="bg1"/>
                </a:solidFill>
                <a:latin typeface="Gilroy" panose="00000500000000000000" pitchFamily="50" charset="0"/>
              </a:rPr>
              <a:t>Personal Information: This area allows you to update your personal details, including contact information and preferences. It's important to keep this information current to ensure you receive the latest updates and communications from us.</a:t>
            </a:r>
          </a:p>
          <a:p>
            <a:r>
              <a:rPr lang="en-US" sz="1800" dirty="0">
                <a:solidFill>
                  <a:schemeClr val="bg1"/>
                </a:solidFill>
                <a:latin typeface="Gilroy" panose="00000500000000000000" pitchFamily="50" charset="0"/>
              </a:rPr>
              <a:t>Password Management: Secure your account by changing your password regularly. This page includes simple steps to update your password.</a:t>
            </a:r>
          </a:p>
          <a:p>
            <a:r>
              <a:rPr lang="en-US" sz="1800" dirty="0">
                <a:solidFill>
                  <a:schemeClr val="bg1"/>
                </a:solidFill>
                <a:latin typeface="Gilroy" panose="00000500000000000000" pitchFamily="50" charset="0"/>
              </a:rPr>
              <a:t>Privacy Policy and Terms &amp; Conditions: Stay informed about your rights and responsibilities as an app user by reviewing our privacy policy and terms &amp; </a:t>
            </a:r>
            <a:r>
              <a:rPr lang="en-US" sz="2000" dirty="0">
                <a:solidFill>
                  <a:schemeClr val="bg1"/>
                </a:solidFill>
                <a:latin typeface="Gilroy" panose="00000500000000000000" pitchFamily="50" charset="0"/>
              </a:rPr>
              <a:t>conditions. It's crucial to understand how your data is used and protected within our app.</a:t>
            </a:r>
          </a:p>
        </p:txBody>
      </p:sp>
      <p:pic>
        <p:nvPicPr>
          <p:cNvPr id="5" name="Picture 4" descr="A screenshot of a phone&#10;&#10;Description automatically generated">
            <a:extLst>
              <a:ext uri="{FF2B5EF4-FFF2-40B4-BE49-F238E27FC236}">
                <a16:creationId xmlns:a16="http://schemas.microsoft.com/office/drawing/2014/main" id="{573097E4-43BB-B140-3484-90DC210BD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12" y="0"/>
            <a:ext cx="3857625" cy="6858000"/>
          </a:xfrm>
          <a:prstGeom prst="rect">
            <a:avLst/>
          </a:prstGeom>
        </p:spPr>
      </p:pic>
    </p:spTree>
    <p:extLst>
      <p:ext uri="{BB962C8B-B14F-4D97-AF65-F5344CB8AC3E}">
        <p14:creationId xmlns:p14="http://schemas.microsoft.com/office/powerpoint/2010/main" val="236532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0"/>
            <a:ext cx="10515600" cy="1325563"/>
          </a:xfrm>
        </p:spPr>
        <p:txBody>
          <a:bodyPr>
            <a:normAutofit/>
          </a:bodyPr>
          <a:lstStyle/>
          <a:p>
            <a:r>
              <a:rPr lang="en-US" sz="3600" dirty="0">
                <a:solidFill>
                  <a:schemeClr val="bg1"/>
                </a:solidFill>
                <a:latin typeface="Gilroy" panose="00000500000000000000" pitchFamily="50" charset="0"/>
              </a:rPr>
              <a:t>Welcome to </a:t>
            </a:r>
            <a:r>
              <a:rPr lang="en-US" sz="3600" dirty="0" err="1">
                <a:solidFill>
                  <a:schemeClr val="bg1"/>
                </a:solidFill>
                <a:latin typeface="Gilroy" panose="00000500000000000000" pitchFamily="50" charset="0"/>
              </a:rPr>
              <a:t>PupPlanner</a:t>
            </a:r>
            <a:endParaRPr lang="en-US" dirty="0"/>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49270"/>
            <a:ext cx="10515600" cy="1911100"/>
          </a:xfrm>
        </p:spPr>
        <p:txBody>
          <a:bodyPr>
            <a:normAutofit/>
          </a:bodyPr>
          <a:lstStyle/>
          <a:p>
            <a:pPr marL="0" indent="0">
              <a:buNone/>
            </a:pPr>
            <a:r>
              <a:rPr lang="en-US" sz="2400" dirty="0">
                <a:solidFill>
                  <a:schemeClr val="bg1"/>
                </a:solidFill>
                <a:latin typeface="Gilroy" panose="00000500000000000000" pitchFamily="50" charset="0"/>
              </a:rPr>
              <a:t>This guide will help you navigate through the app to manage your pet(s) activities, health tests, reproduction records, and more.</a:t>
            </a:r>
          </a:p>
          <a:p>
            <a:pPr marL="0" indent="0">
              <a:buNone/>
            </a:pPr>
            <a:endParaRPr lang="en-US" sz="2400" dirty="0">
              <a:solidFill>
                <a:schemeClr val="bg1"/>
              </a:solidFill>
              <a:latin typeface="Gilroy" panose="00000500000000000000" pitchFamily="50" charset="0"/>
            </a:endParaRPr>
          </a:p>
          <a:p>
            <a:pPr marL="0" indent="0">
              <a:buNone/>
            </a:pPr>
            <a:r>
              <a:rPr lang="en-US" sz="2400" dirty="0">
                <a:solidFill>
                  <a:schemeClr val="bg1"/>
                </a:solidFill>
                <a:latin typeface="Gilroy" panose="00000500000000000000" pitchFamily="50" charset="0"/>
              </a:rPr>
              <a:t>With an intuitive app interface, you will become a </a:t>
            </a:r>
            <a:r>
              <a:rPr lang="en-US" sz="2400" dirty="0" err="1">
                <a:solidFill>
                  <a:schemeClr val="bg1"/>
                </a:solidFill>
                <a:latin typeface="Gilroy" panose="00000500000000000000" pitchFamily="50" charset="0"/>
              </a:rPr>
              <a:t>PupPlanner</a:t>
            </a:r>
            <a:r>
              <a:rPr lang="en-US" sz="2400" dirty="0">
                <a:solidFill>
                  <a:schemeClr val="bg1"/>
                </a:solidFill>
                <a:latin typeface="Gilroy" panose="00000500000000000000" pitchFamily="50" charset="0"/>
              </a:rPr>
              <a:t> master. </a:t>
            </a:r>
          </a:p>
          <a:p>
            <a:pPr marL="0" indent="0">
              <a:buNone/>
            </a:pPr>
            <a:endParaRPr lang="en-US" sz="1800" dirty="0">
              <a:solidFill>
                <a:schemeClr val="bg1"/>
              </a:solidFill>
              <a:latin typeface="Gilroy" panose="00000500000000000000" pitchFamily="50" charset="0"/>
            </a:endParaRPr>
          </a:p>
        </p:txBody>
      </p:sp>
    </p:spTree>
    <p:extLst>
      <p:ext uri="{BB962C8B-B14F-4D97-AF65-F5344CB8AC3E}">
        <p14:creationId xmlns:p14="http://schemas.microsoft.com/office/powerpoint/2010/main" val="410099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Home Page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The homepage displays all scheduled activities for your pets</a:t>
            </a:r>
          </a:p>
          <a:p>
            <a:pPr marL="0" indent="0">
              <a:buNone/>
            </a:pPr>
            <a:r>
              <a:rPr lang="en-US" sz="2000" dirty="0">
                <a:solidFill>
                  <a:schemeClr val="bg1"/>
                </a:solidFill>
                <a:latin typeface="Gilroy" panose="00000500000000000000" pitchFamily="50" charset="0"/>
              </a:rPr>
              <a:t>Features include: </a:t>
            </a:r>
          </a:p>
          <a:p>
            <a:r>
              <a:rPr lang="en-US" sz="2400" dirty="0">
                <a:solidFill>
                  <a:schemeClr val="bg1"/>
                </a:solidFill>
                <a:latin typeface="Gilroy" panose="00000500000000000000" pitchFamily="50" charset="0"/>
              </a:rPr>
              <a:t>Date Selection</a:t>
            </a:r>
          </a:p>
          <a:p>
            <a:r>
              <a:rPr lang="en-US" sz="2400" dirty="0">
                <a:solidFill>
                  <a:schemeClr val="bg1"/>
                </a:solidFill>
                <a:latin typeface="Gilroy" panose="00000500000000000000" pitchFamily="50" charset="0"/>
              </a:rPr>
              <a:t>Pet Selection </a:t>
            </a:r>
          </a:p>
          <a:p>
            <a:r>
              <a:rPr lang="en-US" sz="2400" dirty="0">
                <a:solidFill>
                  <a:schemeClr val="bg1"/>
                </a:solidFill>
                <a:latin typeface="Gilroy" panose="00000500000000000000" pitchFamily="50" charset="0"/>
              </a:rPr>
              <a:t>Add activities</a:t>
            </a:r>
          </a:p>
        </p:txBody>
      </p:sp>
      <p:pic>
        <p:nvPicPr>
          <p:cNvPr id="5" name="Picture 4" descr="A screenshot of a cell phone&#10;&#10;Description automatically generated">
            <a:extLst>
              <a:ext uri="{FF2B5EF4-FFF2-40B4-BE49-F238E27FC236}">
                <a16:creationId xmlns:a16="http://schemas.microsoft.com/office/drawing/2014/main" id="{B06C6666-6E3F-65F7-69B4-3EC45449E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721" y="0"/>
            <a:ext cx="3857625" cy="6858000"/>
          </a:xfrm>
          <a:prstGeom prst="rect">
            <a:avLst/>
          </a:prstGeom>
        </p:spPr>
      </p:pic>
      <p:pic>
        <p:nvPicPr>
          <p:cNvPr id="7" name="Graphic 6">
            <a:extLst>
              <a:ext uri="{FF2B5EF4-FFF2-40B4-BE49-F238E27FC236}">
                <a16:creationId xmlns:a16="http://schemas.microsoft.com/office/drawing/2014/main" id="{32E369F7-7F41-1583-3A76-444D65756E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6798" y="1448287"/>
            <a:ext cx="6041845" cy="4436041"/>
          </a:xfrm>
          <a:prstGeom prst="rect">
            <a:avLst/>
          </a:prstGeom>
        </p:spPr>
      </p:pic>
    </p:spTree>
    <p:extLst>
      <p:ext uri="{BB962C8B-B14F-4D97-AF65-F5344CB8AC3E}">
        <p14:creationId xmlns:p14="http://schemas.microsoft.com/office/powerpoint/2010/main" val="317927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460341"/>
            <a:ext cx="10515600" cy="859536"/>
          </a:xfrm>
        </p:spPr>
        <p:txBody>
          <a:bodyPr>
            <a:normAutofit fontScale="90000"/>
          </a:bodyPr>
          <a:lstStyle/>
          <a:p>
            <a:r>
              <a:rPr lang="en-US" sz="3600" dirty="0">
                <a:solidFill>
                  <a:schemeClr val="bg1"/>
                </a:solidFill>
                <a:latin typeface="Gilroy" panose="00000500000000000000" pitchFamily="50" charset="0"/>
              </a:rPr>
              <a:t>Home Page:</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Date Selection</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401854"/>
            <a:ext cx="4126992" cy="2789237"/>
          </a:xfrm>
        </p:spPr>
        <p:txBody>
          <a:bodyPr>
            <a:noAutofit/>
          </a:bodyPr>
          <a:lstStyle/>
          <a:p>
            <a:pPr marL="0" indent="0">
              <a:buNone/>
            </a:pPr>
            <a:r>
              <a:rPr lang="en-US" sz="2000" dirty="0">
                <a:solidFill>
                  <a:schemeClr val="bg1"/>
                </a:solidFill>
                <a:latin typeface="Gilroy" panose="00000500000000000000" pitchFamily="50" charset="0"/>
              </a:rPr>
              <a:t>Use the top date picker to view activities for a specific date.</a:t>
            </a:r>
          </a:p>
          <a:p>
            <a:pPr marL="0" indent="0">
              <a:buNone/>
            </a:pPr>
            <a:endParaRPr lang="en-US" sz="1600" dirty="0">
              <a:solidFill>
                <a:schemeClr val="bg1"/>
              </a:solidFill>
              <a:latin typeface="Gilroy" panose="00000500000000000000" pitchFamily="50" charset="0"/>
            </a:endParaRPr>
          </a:p>
        </p:txBody>
      </p:sp>
      <p:pic>
        <p:nvPicPr>
          <p:cNvPr id="6" name="Picture 5" descr="A screenshot of a calendar&#10;&#10;Description automatically generated">
            <a:extLst>
              <a:ext uri="{FF2B5EF4-FFF2-40B4-BE49-F238E27FC236}">
                <a16:creationId xmlns:a16="http://schemas.microsoft.com/office/drawing/2014/main" id="{C88DF0EC-EBD3-A11A-042F-FC300F43D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207" y="0"/>
            <a:ext cx="3857625" cy="6858000"/>
          </a:xfrm>
          <a:prstGeom prst="rect">
            <a:avLst/>
          </a:prstGeom>
        </p:spPr>
      </p:pic>
      <p:pic>
        <p:nvPicPr>
          <p:cNvPr id="12" name="Graphic 11">
            <a:extLst>
              <a:ext uri="{FF2B5EF4-FFF2-40B4-BE49-F238E27FC236}">
                <a16:creationId xmlns:a16="http://schemas.microsoft.com/office/drawing/2014/main" id="{E4DB186F-E58E-0321-C20C-0BACD913AE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923" y="1861703"/>
            <a:ext cx="1771981" cy="595169"/>
          </a:xfrm>
          <a:prstGeom prst="rect">
            <a:avLst/>
          </a:prstGeom>
        </p:spPr>
      </p:pic>
    </p:spTree>
    <p:extLst>
      <p:ext uri="{BB962C8B-B14F-4D97-AF65-F5344CB8AC3E}">
        <p14:creationId xmlns:p14="http://schemas.microsoft.com/office/powerpoint/2010/main" val="93888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fontScale="90000"/>
          </a:bodyPr>
          <a:lstStyle/>
          <a:p>
            <a:r>
              <a:rPr lang="en-US" sz="3600" dirty="0">
                <a:solidFill>
                  <a:schemeClr val="bg1"/>
                </a:solidFill>
                <a:latin typeface="Gilroy" panose="00000500000000000000" pitchFamily="50" charset="0"/>
              </a:rPr>
              <a:t>Home Page:</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Pet Selection</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To add your first pet, click the ‘Add Pet Button’ </a:t>
            </a:r>
          </a:p>
          <a:p>
            <a:pPr marL="0" indent="0">
              <a:buNone/>
            </a:pPr>
            <a:endParaRPr lang="en-US" sz="2000" dirty="0">
              <a:solidFill>
                <a:schemeClr val="bg1"/>
              </a:solidFill>
              <a:latin typeface="Gilroy" panose="00000500000000000000" pitchFamily="50" charset="0"/>
            </a:endParaRPr>
          </a:p>
          <a:p>
            <a:pPr marL="0" indent="0">
              <a:buNone/>
            </a:pPr>
            <a:r>
              <a:rPr lang="en-US" sz="2000" dirty="0">
                <a:solidFill>
                  <a:schemeClr val="bg1"/>
                </a:solidFill>
                <a:latin typeface="Gilroy" panose="00000500000000000000" pitchFamily="50" charset="0"/>
              </a:rPr>
              <a:t>Now you can choose a pet in the middle section to see activities specific to that pet.</a:t>
            </a:r>
          </a:p>
        </p:txBody>
      </p:sp>
      <p:pic>
        <p:nvPicPr>
          <p:cNvPr id="7" name="Graphic 6">
            <a:extLst>
              <a:ext uri="{FF2B5EF4-FFF2-40B4-BE49-F238E27FC236}">
                <a16:creationId xmlns:a16="http://schemas.microsoft.com/office/drawing/2014/main" id="{53A3F03D-D3B9-4351-BF73-88AA2309DD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5309" y="0"/>
            <a:ext cx="3871576" cy="6858000"/>
          </a:xfrm>
          <a:prstGeom prst="rect">
            <a:avLst/>
          </a:prstGeom>
        </p:spPr>
      </p:pic>
      <p:pic>
        <p:nvPicPr>
          <p:cNvPr id="11" name="Graphic 10">
            <a:extLst>
              <a:ext uri="{FF2B5EF4-FFF2-40B4-BE49-F238E27FC236}">
                <a16:creationId xmlns:a16="http://schemas.microsoft.com/office/drawing/2014/main" id="{71DA245B-955B-ACEE-6DFB-D54629FDE0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1695" y="1530061"/>
            <a:ext cx="3323614" cy="4316557"/>
          </a:xfrm>
          <a:prstGeom prst="rect">
            <a:avLst/>
          </a:prstGeom>
        </p:spPr>
      </p:pic>
      <p:pic>
        <p:nvPicPr>
          <p:cNvPr id="17" name="Graphic 16">
            <a:extLst>
              <a:ext uri="{FF2B5EF4-FFF2-40B4-BE49-F238E27FC236}">
                <a16:creationId xmlns:a16="http://schemas.microsoft.com/office/drawing/2014/main" id="{8F61CBB7-47A9-81C1-E356-C23FAD5945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5309" y="5827568"/>
            <a:ext cx="866775" cy="19050"/>
          </a:xfrm>
          <a:prstGeom prst="rect">
            <a:avLst/>
          </a:prstGeom>
        </p:spPr>
      </p:pic>
    </p:spTree>
    <p:extLst>
      <p:ext uri="{BB962C8B-B14F-4D97-AF65-F5344CB8AC3E}">
        <p14:creationId xmlns:p14="http://schemas.microsoft.com/office/powerpoint/2010/main" val="416992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914400" y="222505"/>
            <a:ext cx="10515600" cy="859536"/>
          </a:xfrm>
        </p:spPr>
        <p:txBody>
          <a:bodyPr>
            <a:normAutofit fontScale="90000"/>
          </a:bodyPr>
          <a:lstStyle/>
          <a:p>
            <a:r>
              <a:rPr lang="en-US" sz="3600" dirty="0">
                <a:solidFill>
                  <a:schemeClr val="bg1"/>
                </a:solidFill>
                <a:latin typeface="Gilroy" panose="00000500000000000000" pitchFamily="50" charset="0"/>
              </a:rPr>
              <a:t>Home Page:</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Add Activities</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914400" y="1164018"/>
            <a:ext cx="4514850" cy="4608132"/>
          </a:xfrm>
        </p:spPr>
        <p:txBody>
          <a:bodyPr>
            <a:noAutofit/>
          </a:bodyPr>
          <a:lstStyle/>
          <a:p>
            <a:r>
              <a:rPr lang="en-US" sz="2000" dirty="0">
                <a:solidFill>
                  <a:schemeClr val="bg1"/>
                </a:solidFill>
                <a:latin typeface="Gilroy" panose="00000500000000000000" pitchFamily="50" charset="0"/>
              </a:rPr>
              <a:t>For all pets: Select “All” from the drop down to add activities for all pets.</a:t>
            </a:r>
          </a:p>
          <a:p>
            <a:r>
              <a:rPr lang="en-US" sz="2000" dirty="0">
                <a:solidFill>
                  <a:schemeClr val="bg1"/>
                </a:solidFill>
                <a:latin typeface="Gilroy" panose="00000500000000000000" pitchFamily="50" charset="0"/>
              </a:rPr>
              <a:t>For an individual Pet: Choose a single pet, like Zena, to schedule an activity.</a:t>
            </a:r>
          </a:p>
          <a:p>
            <a:r>
              <a:rPr lang="en-US" sz="2000" dirty="0">
                <a:solidFill>
                  <a:schemeClr val="bg1"/>
                </a:solidFill>
                <a:latin typeface="Gilroy" panose="00000500000000000000" pitchFamily="50" charset="0"/>
              </a:rPr>
              <a:t>For multiple Pets: First select one pet (e.g., Zena), then another (e.g., Alf) to create an activity for both. Reset by selecting “All” and then re-select the desired pets.</a:t>
            </a:r>
          </a:p>
        </p:txBody>
      </p:sp>
      <p:pic>
        <p:nvPicPr>
          <p:cNvPr id="7" name="Picture 6" descr="A screenshot of a phone&#10;&#10;Description automatically generated">
            <a:extLst>
              <a:ext uri="{FF2B5EF4-FFF2-40B4-BE49-F238E27FC236}">
                <a16:creationId xmlns:a16="http://schemas.microsoft.com/office/drawing/2014/main" id="{F9CD00F0-68A2-5195-C41D-5BD6D45F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214" y="0"/>
            <a:ext cx="3857625" cy="6858000"/>
          </a:xfrm>
          <a:prstGeom prst="rect">
            <a:avLst/>
          </a:prstGeom>
        </p:spPr>
      </p:pic>
    </p:spTree>
    <p:extLst>
      <p:ext uri="{BB962C8B-B14F-4D97-AF65-F5344CB8AC3E}">
        <p14:creationId xmlns:p14="http://schemas.microsoft.com/office/powerpoint/2010/main" val="46354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Pets Page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To continue adding a new pet, click on the button dog icon at the top of your screen.</a:t>
            </a:r>
          </a:p>
          <a:p>
            <a:pPr marL="0" indent="0">
              <a:buNone/>
            </a:pPr>
            <a:r>
              <a:rPr lang="en-US" sz="2000" dirty="0">
                <a:solidFill>
                  <a:schemeClr val="bg1"/>
                </a:solidFill>
                <a:latin typeface="Gilroy" panose="00000500000000000000" pitchFamily="50" charset="0"/>
              </a:rPr>
              <a:t>Here you can edit: </a:t>
            </a:r>
          </a:p>
          <a:p>
            <a:r>
              <a:rPr lang="en-US" sz="2000" dirty="0">
                <a:solidFill>
                  <a:schemeClr val="bg1"/>
                </a:solidFill>
                <a:latin typeface="Gilroy" panose="00000500000000000000" pitchFamily="50" charset="0"/>
              </a:rPr>
              <a:t>Pet name</a:t>
            </a:r>
          </a:p>
          <a:p>
            <a:r>
              <a:rPr lang="en-US" sz="2000" dirty="0">
                <a:solidFill>
                  <a:schemeClr val="bg1"/>
                </a:solidFill>
                <a:latin typeface="Gilroy" panose="00000500000000000000" pitchFamily="50" charset="0"/>
              </a:rPr>
              <a:t>Photo</a:t>
            </a:r>
          </a:p>
          <a:p>
            <a:r>
              <a:rPr lang="en-US" sz="2000" dirty="0">
                <a:solidFill>
                  <a:schemeClr val="bg1"/>
                </a:solidFill>
                <a:latin typeface="Gilroy" panose="00000500000000000000" pitchFamily="50" charset="0"/>
              </a:rPr>
              <a:t>Coat Color</a:t>
            </a:r>
          </a:p>
          <a:p>
            <a:r>
              <a:rPr lang="en-US" sz="2000" dirty="0">
                <a:solidFill>
                  <a:schemeClr val="bg1"/>
                </a:solidFill>
                <a:latin typeface="Gilroy" panose="00000500000000000000" pitchFamily="50" charset="0"/>
              </a:rPr>
              <a:t>Breeding Partner</a:t>
            </a:r>
          </a:p>
          <a:p>
            <a:r>
              <a:rPr lang="en-US" sz="2000" dirty="0">
                <a:solidFill>
                  <a:schemeClr val="bg1"/>
                </a:solidFill>
                <a:latin typeface="Gilroy" panose="00000500000000000000" pitchFamily="50" charset="0"/>
              </a:rPr>
              <a:t>Sex and Pregnancy </a:t>
            </a:r>
          </a:p>
          <a:p>
            <a:pPr marL="0" indent="0">
              <a:buNone/>
            </a:pPr>
            <a:r>
              <a:rPr lang="en-US" sz="2000" dirty="0">
                <a:solidFill>
                  <a:schemeClr val="bg1"/>
                </a:solidFill>
                <a:latin typeface="Gilroy" panose="00000500000000000000" pitchFamily="50" charset="0"/>
              </a:rPr>
              <a:t>Please note, Pet ID cannot be changed once pet is saved. </a:t>
            </a:r>
          </a:p>
          <a:p>
            <a:pPr marL="0" indent="0">
              <a:buNone/>
            </a:pPr>
            <a:r>
              <a:rPr lang="en-US" sz="2000" dirty="0">
                <a:solidFill>
                  <a:schemeClr val="bg1"/>
                </a:solidFill>
                <a:latin typeface="Gilroy" panose="00000500000000000000" pitchFamily="50" charset="0"/>
              </a:rPr>
              <a:t>Click the search bar or use the filters to search for pets by name or other identifies</a:t>
            </a:r>
          </a:p>
        </p:txBody>
      </p:sp>
      <p:pic>
        <p:nvPicPr>
          <p:cNvPr id="7" name="Picture 6" descr="A screenshot of a chat&#10;&#10;Description automatically generated">
            <a:extLst>
              <a:ext uri="{FF2B5EF4-FFF2-40B4-BE49-F238E27FC236}">
                <a16:creationId xmlns:a16="http://schemas.microsoft.com/office/drawing/2014/main" id="{BEC37D91-390F-DB02-F8F9-8BF520F9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14598"/>
            <a:ext cx="2443163" cy="4343401"/>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2A7AD8FA-DB0D-98DC-AD79-DD71B006B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487" y="0"/>
            <a:ext cx="3857625" cy="6858000"/>
          </a:xfrm>
          <a:prstGeom prst="rect">
            <a:avLst/>
          </a:prstGeom>
        </p:spPr>
      </p:pic>
      <p:pic>
        <p:nvPicPr>
          <p:cNvPr id="17" name="Graphic 16">
            <a:extLst>
              <a:ext uri="{FF2B5EF4-FFF2-40B4-BE49-F238E27FC236}">
                <a16:creationId xmlns:a16="http://schemas.microsoft.com/office/drawing/2014/main" id="{027B0EF1-3FEF-A41A-5D0C-700338668A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6174" y="1771648"/>
            <a:ext cx="3913591" cy="956089"/>
          </a:xfrm>
          <a:prstGeom prst="rect">
            <a:avLst/>
          </a:prstGeom>
        </p:spPr>
      </p:pic>
    </p:spTree>
    <p:extLst>
      <p:ext uri="{BB962C8B-B14F-4D97-AF65-F5344CB8AC3E}">
        <p14:creationId xmlns:p14="http://schemas.microsoft.com/office/powerpoint/2010/main" val="307400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a:bodyPr>
          <a:lstStyle/>
          <a:p>
            <a:r>
              <a:rPr lang="en-US" sz="3600" dirty="0">
                <a:solidFill>
                  <a:schemeClr val="bg1"/>
                </a:solidFill>
                <a:latin typeface="Gilroy" panose="00000500000000000000" pitchFamily="50" charset="0"/>
              </a:rPr>
              <a:t>Pet Profiles </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When you click on a pet on the pet page, you will open up that pet’s profile.</a:t>
            </a:r>
          </a:p>
          <a:p>
            <a:pPr marL="0" indent="0">
              <a:buNone/>
            </a:pPr>
            <a:r>
              <a:rPr lang="en-US" sz="2000" dirty="0">
                <a:solidFill>
                  <a:schemeClr val="bg1"/>
                </a:solidFill>
                <a:latin typeface="Gilroy" panose="00000500000000000000" pitchFamily="50" charset="0"/>
              </a:rPr>
              <a:t>Features: </a:t>
            </a:r>
          </a:p>
          <a:p>
            <a:r>
              <a:rPr lang="en-US" sz="2000" dirty="0">
                <a:solidFill>
                  <a:schemeClr val="bg1"/>
                </a:solidFill>
                <a:latin typeface="Gilroy" panose="00000500000000000000" pitchFamily="50" charset="0"/>
              </a:rPr>
              <a:t>Activity page</a:t>
            </a:r>
          </a:p>
          <a:p>
            <a:r>
              <a:rPr lang="en-US" sz="2000" dirty="0">
                <a:solidFill>
                  <a:schemeClr val="bg1"/>
                </a:solidFill>
                <a:latin typeface="Gilroy" panose="00000500000000000000" pitchFamily="50" charset="0"/>
              </a:rPr>
              <a:t>Test History </a:t>
            </a:r>
          </a:p>
          <a:p>
            <a:r>
              <a:rPr lang="en-US" sz="2000" dirty="0">
                <a:solidFill>
                  <a:schemeClr val="bg1"/>
                </a:solidFill>
                <a:latin typeface="Gilroy" panose="00000500000000000000" pitchFamily="50" charset="0"/>
              </a:rPr>
              <a:t>Reproduction History</a:t>
            </a:r>
          </a:p>
          <a:p>
            <a:endParaRPr lang="en-US" sz="2000" dirty="0">
              <a:solidFill>
                <a:schemeClr val="bg1"/>
              </a:solidFill>
              <a:latin typeface="Gilroy" panose="00000500000000000000" pitchFamily="50" charset="0"/>
            </a:endParaRPr>
          </a:p>
          <a:p>
            <a:pPr marL="0" indent="0">
              <a:buNone/>
            </a:pPr>
            <a:r>
              <a:rPr lang="en-US" sz="2000" dirty="0">
                <a:solidFill>
                  <a:schemeClr val="bg1"/>
                </a:solidFill>
                <a:latin typeface="Gilroy" panose="00000500000000000000" pitchFamily="50" charset="0"/>
              </a:rPr>
              <a:t>The following slides will go in depth on navigating the Pet Profiles features</a:t>
            </a:r>
          </a:p>
          <a:p>
            <a:pPr marL="0" indent="0">
              <a:buNone/>
            </a:pPr>
            <a:endParaRPr lang="en-US" sz="1600" dirty="0">
              <a:solidFill>
                <a:schemeClr val="bg1"/>
              </a:solidFill>
              <a:latin typeface="Gilroy" panose="00000500000000000000" pitchFamily="50" charset="0"/>
            </a:endParaRPr>
          </a:p>
          <a:p>
            <a:pPr lvl="1"/>
            <a:endParaRPr lang="en-US" sz="1600" dirty="0">
              <a:solidFill>
                <a:schemeClr val="bg1"/>
              </a:solidFill>
              <a:latin typeface="Gilroy" panose="00000500000000000000" pitchFamily="50" charset="0"/>
            </a:endParaRPr>
          </a:p>
          <a:p>
            <a:endParaRPr lang="en-US" sz="2000" dirty="0">
              <a:solidFill>
                <a:schemeClr val="bg1"/>
              </a:solidFill>
              <a:latin typeface="Gilroy" panose="00000500000000000000" pitchFamily="50" charset="0"/>
            </a:endParaRPr>
          </a:p>
        </p:txBody>
      </p:sp>
      <p:pic>
        <p:nvPicPr>
          <p:cNvPr id="7" name="Picture 6" descr="A screenshot of a chat&#10;&#10;Description automatically generated">
            <a:extLst>
              <a:ext uri="{FF2B5EF4-FFF2-40B4-BE49-F238E27FC236}">
                <a16:creationId xmlns:a16="http://schemas.microsoft.com/office/drawing/2014/main" id="{DAEBE1E2-1DE1-242C-53BB-2211C48E8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857625" cy="6858000"/>
          </a:xfrm>
          <a:prstGeom prst="rect">
            <a:avLst/>
          </a:prstGeom>
        </p:spPr>
      </p:pic>
      <p:pic>
        <p:nvPicPr>
          <p:cNvPr id="11" name="Graphic 10">
            <a:extLst>
              <a:ext uri="{FF2B5EF4-FFF2-40B4-BE49-F238E27FC236}">
                <a16:creationId xmlns:a16="http://schemas.microsoft.com/office/drawing/2014/main" id="{76C5548E-C2ED-C673-24FE-3650748F5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6974" y="1809749"/>
            <a:ext cx="3629025" cy="3578970"/>
          </a:xfrm>
          <a:prstGeom prst="rect">
            <a:avLst/>
          </a:prstGeom>
        </p:spPr>
      </p:pic>
    </p:spTree>
    <p:extLst>
      <p:ext uri="{BB962C8B-B14F-4D97-AF65-F5344CB8AC3E}">
        <p14:creationId xmlns:p14="http://schemas.microsoft.com/office/powerpoint/2010/main" val="50163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C51E-7E5D-269E-C167-C84ED49F9343}"/>
              </a:ext>
            </a:extLst>
          </p:cNvPr>
          <p:cNvSpPr>
            <a:spLocks noGrp="1"/>
          </p:cNvSpPr>
          <p:nvPr>
            <p:ph type="title"/>
          </p:nvPr>
        </p:nvSpPr>
        <p:spPr>
          <a:xfrm>
            <a:off x="838200" y="146305"/>
            <a:ext cx="10515600" cy="859536"/>
          </a:xfrm>
        </p:spPr>
        <p:txBody>
          <a:bodyPr>
            <a:normAutofit fontScale="90000"/>
          </a:bodyPr>
          <a:lstStyle/>
          <a:p>
            <a:r>
              <a:rPr lang="en-US" sz="3600" dirty="0">
                <a:solidFill>
                  <a:schemeClr val="bg1"/>
                </a:solidFill>
                <a:latin typeface="Gilroy" panose="00000500000000000000" pitchFamily="50" charset="0"/>
              </a:rPr>
              <a:t>Pet Profiles:</a:t>
            </a:r>
            <a:br>
              <a:rPr lang="en-US" sz="3600" dirty="0">
                <a:solidFill>
                  <a:schemeClr val="bg1"/>
                </a:solidFill>
                <a:latin typeface="Gilroy" panose="00000500000000000000" pitchFamily="50" charset="0"/>
              </a:rPr>
            </a:br>
            <a:r>
              <a:rPr lang="en-US" sz="3600" dirty="0">
                <a:solidFill>
                  <a:schemeClr val="bg1"/>
                </a:solidFill>
                <a:latin typeface="Gilroy" panose="00000500000000000000" pitchFamily="50" charset="0"/>
              </a:rPr>
              <a:t>Activity page</a:t>
            </a:r>
          </a:p>
        </p:txBody>
      </p:sp>
      <p:sp>
        <p:nvSpPr>
          <p:cNvPr id="3" name="Content Placeholder 2">
            <a:extLst>
              <a:ext uri="{FF2B5EF4-FFF2-40B4-BE49-F238E27FC236}">
                <a16:creationId xmlns:a16="http://schemas.microsoft.com/office/drawing/2014/main" id="{9277567A-0F94-88F6-1846-D5A5E482D1C2}"/>
              </a:ext>
            </a:extLst>
          </p:cNvPr>
          <p:cNvSpPr>
            <a:spLocks noGrp="1"/>
          </p:cNvSpPr>
          <p:nvPr>
            <p:ph idx="1"/>
          </p:nvPr>
        </p:nvSpPr>
        <p:spPr>
          <a:xfrm>
            <a:off x="838200" y="1087818"/>
            <a:ext cx="4126992" cy="2789237"/>
          </a:xfrm>
        </p:spPr>
        <p:txBody>
          <a:bodyPr>
            <a:noAutofit/>
          </a:bodyPr>
          <a:lstStyle/>
          <a:p>
            <a:pPr marL="0" indent="0">
              <a:buNone/>
            </a:pPr>
            <a:r>
              <a:rPr lang="en-US" sz="2000" dirty="0">
                <a:solidFill>
                  <a:schemeClr val="bg1"/>
                </a:solidFill>
                <a:latin typeface="Gilroy" panose="00000500000000000000" pitchFamily="50" charset="0"/>
              </a:rPr>
              <a:t>Here you can set activity for an individual pet. </a:t>
            </a:r>
          </a:p>
          <a:p>
            <a:pPr marL="0" indent="0">
              <a:buNone/>
            </a:pPr>
            <a:r>
              <a:rPr lang="en-US" sz="2000" dirty="0">
                <a:solidFill>
                  <a:schemeClr val="bg1"/>
                </a:solidFill>
                <a:latin typeface="Gilroy" panose="00000500000000000000" pitchFamily="50" charset="0"/>
              </a:rPr>
              <a:t>This is same data shown on the Homepage, offering you options to take quick notes on the homepage and adding more details on the activity page</a:t>
            </a:r>
          </a:p>
          <a:p>
            <a:endParaRPr lang="en-US" sz="2000" dirty="0">
              <a:solidFill>
                <a:schemeClr val="bg1"/>
              </a:solidFill>
              <a:latin typeface="Gilroy" panose="00000500000000000000" pitchFamily="50" charset="0"/>
            </a:endParaRPr>
          </a:p>
        </p:txBody>
      </p:sp>
      <p:pic>
        <p:nvPicPr>
          <p:cNvPr id="5" name="Picture 4" descr="A screenshot of a phone&#10;&#10;Description automatically generated">
            <a:extLst>
              <a:ext uri="{FF2B5EF4-FFF2-40B4-BE49-F238E27FC236}">
                <a16:creationId xmlns:a16="http://schemas.microsoft.com/office/drawing/2014/main" id="{049F1BC2-0F61-F243-C50C-801AF8E27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857625" cy="6858000"/>
          </a:xfrm>
          <a:prstGeom prst="rect">
            <a:avLst/>
          </a:prstGeom>
        </p:spPr>
      </p:pic>
    </p:spTree>
    <p:extLst>
      <p:ext uri="{BB962C8B-B14F-4D97-AF65-F5344CB8AC3E}">
        <p14:creationId xmlns:p14="http://schemas.microsoft.com/office/powerpoint/2010/main" val="408055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1866</TotalTime>
  <Words>792</Words>
  <Application>Microsoft Office PowerPoint</Application>
  <PresentationFormat>Widescreen</PresentationFormat>
  <Paragraphs>94</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Gilroy</vt:lpstr>
      <vt:lpstr>Gilroy Bold</vt:lpstr>
      <vt:lpstr>Gilroy SemiBold</vt:lpstr>
      <vt:lpstr>Office Theme</vt:lpstr>
      <vt:lpstr>PupPlanner User Instructions</vt:lpstr>
      <vt:lpstr>Welcome to PupPlanner</vt:lpstr>
      <vt:lpstr>Home Page</vt:lpstr>
      <vt:lpstr>Home Page: Date Selection</vt:lpstr>
      <vt:lpstr>Home Page: Pet Selection</vt:lpstr>
      <vt:lpstr>Home Page: Add Activities</vt:lpstr>
      <vt:lpstr>Pets Page</vt:lpstr>
      <vt:lpstr>Pet Profiles </vt:lpstr>
      <vt:lpstr>Pet Profiles: Activity page</vt:lpstr>
      <vt:lpstr>Pet Profiles: Test History</vt:lpstr>
      <vt:lpstr>Pet Profiles: Reproduction History</vt:lpstr>
      <vt:lpstr>Product Page</vt:lpstr>
      <vt:lpstr>Help &amp; Support Page</vt:lpstr>
      <vt:lpstr>Help &amp; support page</vt:lpstr>
      <vt:lpstr>FAQs</vt:lpstr>
      <vt:lpstr>User Profile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PupPlanner Graphic Feedback &amp; Revisions 4/4/2024  Victor Kipnis</dc:title>
  <dc:creator>Devin</dc:creator>
  <cp:lastModifiedBy>Sirean Morea</cp:lastModifiedBy>
  <cp:revision>9</cp:revision>
  <dcterms:created xsi:type="dcterms:W3CDTF">2024-04-04T16:14:22Z</dcterms:created>
  <dcterms:modified xsi:type="dcterms:W3CDTF">2024-04-30T19:22:37Z</dcterms:modified>
</cp:coreProperties>
</file>